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3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4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3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6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0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2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8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B625-744A-4E3D-8A50-D7A56CA86258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F82D-519B-4AAA-860F-252229B3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0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7768661" y="2014189"/>
            <a:ext cx="6949441" cy="6812280"/>
          </a:xfrm>
          <a:prstGeom prst="ellipse">
            <a:avLst/>
          </a:prstGeom>
          <a:noFill/>
          <a:ln w="28575">
            <a:solidFill>
              <a:srgbClr val="334A8D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4A8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140" y="897256"/>
            <a:ext cx="941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34A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РОЛЬ ВНЕШТАТНЫХ ПСИХОЛОГОВ В РЕШЕНИИ ПСИХОЛОГИЧЕСКИХ ПРОБЛЕМ НАСЕЛЕНИЯ</a:t>
            </a:r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861" y="2744528"/>
            <a:ext cx="4503420" cy="559177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anose="020B0A04020102020204" pitchFamily="34" charset="0"/>
              </a:rPr>
              <a:t>ЛУЧИНКИНА ИРИНА СЕРГЕЕВНА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0140" y="3759457"/>
            <a:ext cx="5490385" cy="1718553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334A8D"/>
                </a:solidFill>
                <a:latin typeface="Arial Black" panose="020B0A04020102020204" pitchFamily="34" charset="0"/>
              </a:rPr>
              <a:t>Кандидат психологических наук, доцент, начальник Симферопольского научного центра Российской академии образования, главный внештатный психолог-педагог Республики Крым</a:t>
            </a:r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9911" r="177" b="29440"/>
          <a:stretch/>
        </p:blipFill>
        <p:spPr>
          <a:xfrm>
            <a:off x="7217640" y="2144389"/>
            <a:ext cx="4281142" cy="41593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73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450" y="4912930"/>
            <a:ext cx="2500630" cy="918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450" y="973629"/>
            <a:ext cx="2500630" cy="599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00531" y="0"/>
            <a:ext cx="10956654" cy="6858000"/>
          </a:xfrm>
          <a:custGeom>
            <a:avLst/>
            <a:gdLst>
              <a:gd name="connsiteX0" fmla="*/ 0 w 10924309"/>
              <a:gd name="connsiteY0" fmla="*/ 1143023 h 6858000"/>
              <a:gd name="connsiteX1" fmla="*/ 1143023 w 10924309"/>
              <a:gd name="connsiteY1" fmla="*/ 0 h 6858000"/>
              <a:gd name="connsiteX2" fmla="*/ 9781286 w 10924309"/>
              <a:gd name="connsiteY2" fmla="*/ 0 h 6858000"/>
              <a:gd name="connsiteX3" fmla="*/ 10924309 w 10924309"/>
              <a:gd name="connsiteY3" fmla="*/ 1143023 h 6858000"/>
              <a:gd name="connsiteX4" fmla="*/ 10924309 w 10924309"/>
              <a:gd name="connsiteY4" fmla="*/ 5714977 h 6858000"/>
              <a:gd name="connsiteX5" fmla="*/ 9781286 w 10924309"/>
              <a:gd name="connsiteY5" fmla="*/ 6858000 h 6858000"/>
              <a:gd name="connsiteX6" fmla="*/ 1143023 w 10924309"/>
              <a:gd name="connsiteY6" fmla="*/ 6858000 h 6858000"/>
              <a:gd name="connsiteX7" fmla="*/ 0 w 10924309"/>
              <a:gd name="connsiteY7" fmla="*/ 5714977 h 6858000"/>
              <a:gd name="connsiteX8" fmla="*/ 0 w 10924309"/>
              <a:gd name="connsiteY8" fmla="*/ 1143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10160 w 10934469"/>
              <a:gd name="connsiteY7" fmla="*/ 5714977 h 6858000"/>
              <a:gd name="connsiteX8" fmla="*/ 0 w 10934469"/>
              <a:gd name="connsiteY8" fmla="*/ 635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0 w 10934469"/>
              <a:gd name="connsiteY7" fmla="*/ 6131537 h 6858000"/>
              <a:gd name="connsiteX8" fmla="*/ 0 w 10934469"/>
              <a:gd name="connsiteY8" fmla="*/ 635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4469" h="6858000">
                <a:moveTo>
                  <a:pt x="0" y="635023"/>
                </a:moveTo>
                <a:cubicBezTo>
                  <a:pt x="0" y="3749"/>
                  <a:pt x="521909" y="0"/>
                  <a:pt x="1153183" y="0"/>
                </a:cubicBezTo>
                <a:lnTo>
                  <a:pt x="9791446" y="0"/>
                </a:lnTo>
                <a:cubicBezTo>
                  <a:pt x="10422720" y="0"/>
                  <a:pt x="10934469" y="511749"/>
                  <a:pt x="10934469" y="1143023"/>
                </a:cubicBezTo>
                <a:lnTo>
                  <a:pt x="10934469" y="5714977"/>
                </a:lnTo>
                <a:cubicBezTo>
                  <a:pt x="10934469" y="6346251"/>
                  <a:pt x="10422720" y="6858000"/>
                  <a:pt x="9791446" y="6858000"/>
                </a:cubicBezTo>
                <a:lnTo>
                  <a:pt x="1153183" y="6858000"/>
                </a:lnTo>
                <a:cubicBezTo>
                  <a:pt x="521909" y="6858000"/>
                  <a:pt x="0" y="6762811"/>
                  <a:pt x="0" y="6131537"/>
                </a:cubicBezTo>
                <a:lnTo>
                  <a:pt x="0" y="635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" y="1345629"/>
            <a:ext cx="2239241" cy="4166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организации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сопровождении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проблем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Республики Крым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7492" y="781672"/>
            <a:ext cx="860770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334A8D"/>
                </a:solidFill>
                <a:effectLst/>
                <a:latin typeface="Arial Black" panose="020B0A04020102020204" pitchFamily="34" charset="0"/>
              </a:rPr>
              <a:t>ПРОБЛЕМЫ, СВЯЗАННЫЕ С ОРГАНИЗАЦИЕЙ ПСИХОЛОГИЧЕСКОГО СОПРОВОЖДЕНИЯ УЧАСТНИКОВ ОБРАЗОВАТЕЛЬНОГО ПРОЦЕССА</a:t>
            </a:r>
            <a:br>
              <a:rPr lang="ru-RU" sz="2000" b="1" dirty="0" smtClean="0">
                <a:solidFill>
                  <a:srgbClr val="334A8D"/>
                </a:solidFill>
                <a:effectLst/>
                <a:latin typeface="Arial Black" panose="020B0A04020102020204" pitchFamily="34" charset="0"/>
              </a:rPr>
            </a:br>
            <a:endParaRPr lang="ru-RU" sz="2000" dirty="0" smtClean="0">
              <a:effectLst/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деятельности психолога в образовании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субъектов образования – детей, родителей и педагогов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Личностные затруднения специалистов </a:t>
            </a:r>
          </a:p>
          <a:p>
            <a:pPr indent="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86" y="3428999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450" y="1784171"/>
            <a:ext cx="2500630" cy="599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00531" y="0"/>
            <a:ext cx="10921929" cy="6858000"/>
          </a:xfrm>
          <a:custGeom>
            <a:avLst/>
            <a:gdLst>
              <a:gd name="connsiteX0" fmla="*/ 0 w 10924309"/>
              <a:gd name="connsiteY0" fmla="*/ 1143023 h 6858000"/>
              <a:gd name="connsiteX1" fmla="*/ 1143023 w 10924309"/>
              <a:gd name="connsiteY1" fmla="*/ 0 h 6858000"/>
              <a:gd name="connsiteX2" fmla="*/ 9781286 w 10924309"/>
              <a:gd name="connsiteY2" fmla="*/ 0 h 6858000"/>
              <a:gd name="connsiteX3" fmla="*/ 10924309 w 10924309"/>
              <a:gd name="connsiteY3" fmla="*/ 1143023 h 6858000"/>
              <a:gd name="connsiteX4" fmla="*/ 10924309 w 10924309"/>
              <a:gd name="connsiteY4" fmla="*/ 5714977 h 6858000"/>
              <a:gd name="connsiteX5" fmla="*/ 9781286 w 10924309"/>
              <a:gd name="connsiteY5" fmla="*/ 6858000 h 6858000"/>
              <a:gd name="connsiteX6" fmla="*/ 1143023 w 10924309"/>
              <a:gd name="connsiteY6" fmla="*/ 6858000 h 6858000"/>
              <a:gd name="connsiteX7" fmla="*/ 0 w 10924309"/>
              <a:gd name="connsiteY7" fmla="*/ 5714977 h 6858000"/>
              <a:gd name="connsiteX8" fmla="*/ 0 w 10924309"/>
              <a:gd name="connsiteY8" fmla="*/ 1143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10160 w 10934469"/>
              <a:gd name="connsiteY7" fmla="*/ 5714977 h 6858000"/>
              <a:gd name="connsiteX8" fmla="*/ 0 w 10934469"/>
              <a:gd name="connsiteY8" fmla="*/ 635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0 w 10934469"/>
              <a:gd name="connsiteY7" fmla="*/ 6131537 h 6858000"/>
              <a:gd name="connsiteX8" fmla="*/ 0 w 10934469"/>
              <a:gd name="connsiteY8" fmla="*/ 635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4469" h="6858000">
                <a:moveTo>
                  <a:pt x="0" y="635023"/>
                </a:moveTo>
                <a:cubicBezTo>
                  <a:pt x="0" y="3749"/>
                  <a:pt x="521909" y="0"/>
                  <a:pt x="1153183" y="0"/>
                </a:cubicBezTo>
                <a:lnTo>
                  <a:pt x="9791446" y="0"/>
                </a:lnTo>
                <a:cubicBezTo>
                  <a:pt x="10422720" y="0"/>
                  <a:pt x="10934469" y="511749"/>
                  <a:pt x="10934469" y="1143023"/>
                </a:cubicBezTo>
                <a:lnTo>
                  <a:pt x="10934469" y="5714977"/>
                </a:lnTo>
                <a:cubicBezTo>
                  <a:pt x="10934469" y="6346251"/>
                  <a:pt x="10422720" y="6858000"/>
                  <a:pt x="9791446" y="6858000"/>
                </a:cubicBezTo>
                <a:lnTo>
                  <a:pt x="1153183" y="6858000"/>
                </a:lnTo>
                <a:cubicBezTo>
                  <a:pt x="521909" y="6858000"/>
                  <a:pt x="0" y="6762811"/>
                  <a:pt x="0" y="6131537"/>
                </a:cubicBezTo>
                <a:lnTo>
                  <a:pt x="0" y="635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" y="1345629"/>
            <a:ext cx="2239241" cy="4166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организации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сопровождении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проблем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Республики Крым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4654" y="1045507"/>
            <a:ext cx="8607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334A8D"/>
                </a:solidFill>
                <a:effectLst/>
                <a:latin typeface="Arial Black" panose="020B0A04020102020204" pitchFamily="34" charset="0"/>
              </a:rPr>
              <a:t>ПРОБЛЕМЫ, СВЯЗАННЫЕ С </a:t>
            </a:r>
            <a:r>
              <a:rPr lang="ru-RU" sz="2000" b="1" dirty="0" smtClean="0">
                <a:solidFill>
                  <a:srgbClr val="334A8D"/>
                </a:solidFill>
                <a:latin typeface="Arial Black" panose="020B0A04020102020204" pitchFamily="34" charset="0"/>
              </a:rPr>
              <a:t>МЕТОДИЧЕСКИМ С</a:t>
            </a:r>
            <a:r>
              <a:rPr lang="ru-RU" sz="2000" b="1" dirty="0" smtClean="0">
                <a:solidFill>
                  <a:srgbClr val="334A8D"/>
                </a:solidFill>
                <a:effectLst/>
                <a:latin typeface="Arial Black" panose="020B0A04020102020204" pitchFamily="34" charset="0"/>
              </a:rPr>
              <a:t>ОПРОВОЖДЕНИЕМ ДЕЯТЕЛЬНОСТИ ПСИХОЛОГА В ОБРАЗОВАНИИ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6751" y="3008411"/>
            <a:ext cx="4049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выбора диагностических методик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выбора коррекционно-консультативных методов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10594" y="2895773"/>
            <a:ext cx="4274662" cy="809361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68507" y="3050040"/>
            <a:ext cx="74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72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11350" y="2979721"/>
            <a:ext cx="3956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за методической помощью в 2024-2025 годах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10594" y="4226275"/>
            <a:ext cx="4274662" cy="813863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62145" y="4310040"/>
            <a:ext cx="3455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 за методической помощью в 2024-2025 годах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293" y="4371596"/>
            <a:ext cx="115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138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00531" y="0"/>
            <a:ext cx="10934469" cy="6858000"/>
          </a:xfrm>
          <a:custGeom>
            <a:avLst/>
            <a:gdLst>
              <a:gd name="connsiteX0" fmla="*/ 0 w 10924309"/>
              <a:gd name="connsiteY0" fmla="*/ 1143023 h 6858000"/>
              <a:gd name="connsiteX1" fmla="*/ 1143023 w 10924309"/>
              <a:gd name="connsiteY1" fmla="*/ 0 h 6858000"/>
              <a:gd name="connsiteX2" fmla="*/ 9781286 w 10924309"/>
              <a:gd name="connsiteY2" fmla="*/ 0 h 6858000"/>
              <a:gd name="connsiteX3" fmla="*/ 10924309 w 10924309"/>
              <a:gd name="connsiteY3" fmla="*/ 1143023 h 6858000"/>
              <a:gd name="connsiteX4" fmla="*/ 10924309 w 10924309"/>
              <a:gd name="connsiteY4" fmla="*/ 5714977 h 6858000"/>
              <a:gd name="connsiteX5" fmla="*/ 9781286 w 10924309"/>
              <a:gd name="connsiteY5" fmla="*/ 6858000 h 6858000"/>
              <a:gd name="connsiteX6" fmla="*/ 1143023 w 10924309"/>
              <a:gd name="connsiteY6" fmla="*/ 6858000 h 6858000"/>
              <a:gd name="connsiteX7" fmla="*/ 0 w 10924309"/>
              <a:gd name="connsiteY7" fmla="*/ 5714977 h 6858000"/>
              <a:gd name="connsiteX8" fmla="*/ 0 w 10924309"/>
              <a:gd name="connsiteY8" fmla="*/ 1143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10160 w 10934469"/>
              <a:gd name="connsiteY7" fmla="*/ 5714977 h 6858000"/>
              <a:gd name="connsiteX8" fmla="*/ 0 w 10934469"/>
              <a:gd name="connsiteY8" fmla="*/ 635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0 w 10934469"/>
              <a:gd name="connsiteY7" fmla="*/ 6131537 h 6858000"/>
              <a:gd name="connsiteX8" fmla="*/ 0 w 10934469"/>
              <a:gd name="connsiteY8" fmla="*/ 635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4469" h="6858000">
                <a:moveTo>
                  <a:pt x="0" y="635023"/>
                </a:moveTo>
                <a:cubicBezTo>
                  <a:pt x="0" y="3749"/>
                  <a:pt x="521909" y="0"/>
                  <a:pt x="1153183" y="0"/>
                </a:cubicBezTo>
                <a:lnTo>
                  <a:pt x="9791446" y="0"/>
                </a:lnTo>
                <a:cubicBezTo>
                  <a:pt x="10422720" y="0"/>
                  <a:pt x="10934469" y="511749"/>
                  <a:pt x="10934469" y="1143023"/>
                </a:cubicBezTo>
                <a:lnTo>
                  <a:pt x="10934469" y="5714977"/>
                </a:lnTo>
                <a:cubicBezTo>
                  <a:pt x="10934469" y="6346251"/>
                  <a:pt x="10422720" y="6858000"/>
                  <a:pt x="9791446" y="6858000"/>
                </a:cubicBezTo>
                <a:lnTo>
                  <a:pt x="1153183" y="6858000"/>
                </a:lnTo>
                <a:cubicBezTo>
                  <a:pt x="521909" y="6858000"/>
                  <a:pt x="0" y="6762811"/>
                  <a:pt x="0" y="6131537"/>
                </a:cubicBezTo>
                <a:lnTo>
                  <a:pt x="0" y="635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3515" y="273762"/>
            <a:ext cx="8702040" cy="6219850"/>
          </a:xfrm>
          <a:custGeom>
            <a:avLst/>
            <a:gdLst>
              <a:gd name="connsiteX0" fmla="*/ 0 w 8671560"/>
              <a:gd name="connsiteY0" fmla="*/ 1036341 h 6217920"/>
              <a:gd name="connsiteX1" fmla="*/ 1036341 w 8671560"/>
              <a:gd name="connsiteY1" fmla="*/ 0 h 6217920"/>
              <a:gd name="connsiteX2" fmla="*/ 7635219 w 8671560"/>
              <a:gd name="connsiteY2" fmla="*/ 0 h 6217920"/>
              <a:gd name="connsiteX3" fmla="*/ 8671560 w 8671560"/>
              <a:gd name="connsiteY3" fmla="*/ 1036341 h 6217920"/>
              <a:gd name="connsiteX4" fmla="*/ 8671560 w 8671560"/>
              <a:gd name="connsiteY4" fmla="*/ 5181579 h 6217920"/>
              <a:gd name="connsiteX5" fmla="*/ 7635219 w 8671560"/>
              <a:gd name="connsiteY5" fmla="*/ 6217920 h 6217920"/>
              <a:gd name="connsiteX6" fmla="*/ 1036341 w 8671560"/>
              <a:gd name="connsiteY6" fmla="*/ 6217920 h 6217920"/>
              <a:gd name="connsiteX7" fmla="*/ 0 w 8671560"/>
              <a:gd name="connsiteY7" fmla="*/ 5181579 h 6217920"/>
              <a:gd name="connsiteX8" fmla="*/ 0 w 8671560"/>
              <a:gd name="connsiteY8" fmla="*/ 1036341 h 6217920"/>
              <a:gd name="connsiteX0" fmla="*/ 30480 w 8671560"/>
              <a:gd name="connsiteY0" fmla="*/ 624861 h 6217920"/>
              <a:gd name="connsiteX1" fmla="*/ 1036341 w 8671560"/>
              <a:gd name="connsiteY1" fmla="*/ 0 h 6217920"/>
              <a:gd name="connsiteX2" fmla="*/ 7635219 w 8671560"/>
              <a:gd name="connsiteY2" fmla="*/ 0 h 6217920"/>
              <a:gd name="connsiteX3" fmla="*/ 8671560 w 8671560"/>
              <a:gd name="connsiteY3" fmla="*/ 1036341 h 6217920"/>
              <a:gd name="connsiteX4" fmla="*/ 8671560 w 8671560"/>
              <a:gd name="connsiteY4" fmla="*/ 5181579 h 6217920"/>
              <a:gd name="connsiteX5" fmla="*/ 7635219 w 8671560"/>
              <a:gd name="connsiteY5" fmla="*/ 6217920 h 6217920"/>
              <a:gd name="connsiteX6" fmla="*/ 1036341 w 8671560"/>
              <a:gd name="connsiteY6" fmla="*/ 6217920 h 6217920"/>
              <a:gd name="connsiteX7" fmla="*/ 0 w 8671560"/>
              <a:gd name="connsiteY7" fmla="*/ 5181579 h 6217920"/>
              <a:gd name="connsiteX8" fmla="*/ 30480 w 8671560"/>
              <a:gd name="connsiteY8" fmla="*/ 624861 h 6217920"/>
              <a:gd name="connsiteX0" fmla="*/ 45720 w 8686800"/>
              <a:gd name="connsiteY0" fmla="*/ 624861 h 6217920"/>
              <a:gd name="connsiteX1" fmla="*/ 1051581 w 8686800"/>
              <a:gd name="connsiteY1" fmla="*/ 0 h 6217920"/>
              <a:gd name="connsiteX2" fmla="*/ 7650459 w 8686800"/>
              <a:gd name="connsiteY2" fmla="*/ 0 h 6217920"/>
              <a:gd name="connsiteX3" fmla="*/ 8686800 w 8686800"/>
              <a:gd name="connsiteY3" fmla="*/ 1036341 h 6217920"/>
              <a:gd name="connsiteX4" fmla="*/ 8686800 w 8686800"/>
              <a:gd name="connsiteY4" fmla="*/ 5181579 h 6217920"/>
              <a:gd name="connsiteX5" fmla="*/ 7650459 w 8686800"/>
              <a:gd name="connsiteY5" fmla="*/ 6217920 h 6217920"/>
              <a:gd name="connsiteX6" fmla="*/ 1051581 w 8686800"/>
              <a:gd name="connsiteY6" fmla="*/ 6217920 h 6217920"/>
              <a:gd name="connsiteX7" fmla="*/ 0 w 8686800"/>
              <a:gd name="connsiteY7" fmla="*/ 5638779 h 6217920"/>
              <a:gd name="connsiteX8" fmla="*/ 45720 w 8686800"/>
              <a:gd name="connsiteY8" fmla="*/ 624861 h 6217920"/>
              <a:gd name="connsiteX0" fmla="*/ 45720 w 8686800"/>
              <a:gd name="connsiteY0" fmla="*/ 625419 h 6218478"/>
              <a:gd name="connsiteX1" fmla="*/ 1051581 w 8686800"/>
              <a:gd name="connsiteY1" fmla="*/ 558 h 6218478"/>
              <a:gd name="connsiteX2" fmla="*/ 7650459 w 8686800"/>
              <a:gd name="connsiteY2" fmla="*/ 558 h 6218478"/>
              <a:gd name="connsiteX3" fmla="*/ 8686800 w 8686800"/>
              <a:gd name="connsiteY3" fmla="*/ 533979 h 6218478"/>
              <a:gd name="connsiteX4" fmla="*/ 8686800 w 8686800"/>
              <a:gd name="connsiteY4" fmla="*/ 5182137 h 6218478"/>
              <a:gd name="connsiteX5" fmla="*/ 7650459 w 8686800"/>
              <a:gd name="connsiteY5" fmla="*/ 6218478 h 6218478"/>
              <a:gd name="connsiteX6" fmla="*/ 1051581 w 8686800"/>
              <a:gd name="connsiteY6" fmla="*/ 6218478 h 6218478"/>
              <a:gd name="connsiteX7" fmla="*/ 0 w 8686800"/>
              <a:gd name="connsiteY7" fmla="*/ 5639337 h 6218478"/>
              <a:gd name="connsiteX8" fmla="*/ 45720 w 8686800"/>
              <a:gd name="connsiteY8" fmla="*/ 625419 h 6218478"/>
              <a:gd name="connsiteX0" fmla="*/ 45720 w 8702040"/>
              <a:gd name="connsiteY0" fmla="*/ 625419 h 6219850"/>
              <a:gd name="connsiteX1" fmla="*/ 1051581 w 8702040"/>
              <a:gd name="connsiteY1" fmla="*/ 558 h 6219850"/>
              <a:gd name="connsiteX2" fmla="*/ 7650459 w 8702040"/>
              <a:gd name="connsiteY2" fmla="*/ 558 h 6219850"/>
              <a:gd name="connsiteX3" fmla="*/ 8686800 w 8702040"/>
              <a:gd name="connsiteY3" fmla="*/ 533979 h 6219850"/>
              <a:gd name="connsiteX4" fmla="*/ 8702040 w 8702040"/>
              <a:gd name="connsiteY4" fmla="*/ 5700297 h 6219850"/>
              <a:gd name="connsiteX5" fmla="*/ 7650459 w 8702040"/>
              <a:gd name="connsiteY5" fmla="*/ 6218478 h 6219850"/>
              <a:gd name="connsiteX6" fmla="*/ 1051581 w 8702040"/>
              <a:gd name="connsiteY6" fmla="*/ 6218478 h 6219850"/>
              <a:gd name="connsiteX7" fmla="*/ 0 w 8702040"/>
              <a:gd name="connsiteY7" fmla="*/ 5639337 h 6219850"/>
              <a:gd name="connsiteX8" fmla="*/ 45720 w 8702040"/>
              <a:gd name="connsiteY8" fmla="*/ 625419 h 62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2040" h="6219850">
                <a:moveTo>
                  <a:pt x="45720" y="625419"/>
                </a:moveTo>
                <a:cubicBezTo>
                  <a:pt x="45720" y="53064"/>
                  <a:pt x="479226" y="558"/>
                  <a:pt x="1051581" y="558"/>
                </a:cubicBezTo>
                <a:lnTo>
                  <a:pt x="7650459" y="558"/>
                </a:lnTo>
                <a:cubicBezTo>
                  <a:pt x="8222814" y="558"/>
                  <a:pt x="8686800" y="-38376"/>
                  <a:pt x="8686800" y="533979"/>
                </a:cubicBezTo>
                <a:lnTo>
                  <a:pt x="8702040" y="5700297"/>
                </a:lnTo>
                <a:cubicBezTo>
                  <a:pt x="8702040" y="6272652"/>
                  <a:pt x="8222814" y="6218478"/>
                  <a:pt x="7650459" y="6218478"/>
                </a:cubicBezTo>
                <a:lnTo>
                  <a:pt x="1051581" y="6218478"/>
                </a:lnTo>
                <a:cubicBezTo>
                  <a:pt x="479226" y="6218478"/>
                  <a:pt x="0" y="6211692"/>
                  <a:pt x="0" y="5639337"/>
                </a:cubicBezTo>
                <a:cubicBezTo>
                  <a:pt x="0" y="4257591"/>
                  <a:pt x="45720" y="2007165"/>
                  <a:pt x="45720" y="625419"/>
                </a:cubicBezTo>
                <a:close/>
              </a:path>
            </a:pathLst>
          </a:custGeom>
          <a:ln w="19050">
            <a:solidFill>
              <a:srgbClr val="334A8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50" y="2586809"/>
            <a:ext cx="2500630" cy="599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" y="1345629"/>
            <a:ext cx="2239241" cy="4166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организации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сопровождении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проблем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Республики Крым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8630" y="335844"/>
            <a:ext cx="43206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4A8D"/>
                </a:solidFill>
              </a:rPr>
              <a:t>Помощь в сопровождении детей с хронически пониженным настроением и симптомами суицидального 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Помощь </a:t>
            </a:r>
            <a:r>
              <a:rPr lang="ru-RU" b="1" dirty="0">
                <a:solidFill>
                  <a:srgbClr val="334A8D"/>
                </a:solidFill>
              </a:rPr>
              <a:t>в сопровождении детей с низким социометрическим статусом и деструктивной позицией в буллинг-структуре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Помощь </a:t>
            </a:r>
            <a:r>
              <a:rPr lang="ru-RU" b="1" dirty="0">
                <a:solidFill>
                  <a:srgbClr val="334A8D"/>
                </a:solidFill>
              </a:rPr>
              <a:t>в сопровождении детей с тревожностью, агрессией, низкой самооценкой и </a:t>
            </a:r>
            <a:r>
              <a:rPr lang="ru-RU" b="1" dirty="0" smtClean="0">
                <a:solidFill>
                  <a:srgbClr val="334A8D"/>
                </a:solidFill>
              </a:rPr>
              <a:t>сниженными коммуникативными </a:t>
            </a:r>
            <a:r>
              <a:rPr lang="ru-RU" b="1" dirty="0">
                <a:solidFill>
                  <a:srgbClr val="334A8D"/>
                </a:solidFill>
              </a:rPr>
              <a:t>умениями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4A8D"/>
                </a:solidFill>
              </a:rPr>
              <a:t>Помощь в сопровождении детей с ограниченными возможностями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Помощь </a:t>
            </a:r>
            <a:r>
              <a:rPr lang="ru-RU" b="1" dirty="0">
                <a:solidFill>
                  <a:srgbClr val="334A8D"/>
                </a:solidFill>
              </a:rPr>
              <a:t>в сопровождении детско-родительских взаимоотношений и взаимоотношений в триаде «ребенок-педагог-учитель»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Иные </a:t>
            </a:r>
            <a:r>
              <a:rPr lang="ru-RU" b="1" dirty="0">
                <a:solidFill>
                  <a:srgbClr val="334A8D"/>
                </a:solidFill>
              </a:rPr>
              <a:t>проблемы (переутомление, цифровая интоксикация, сниженная </a:t>
            </a:r>
            <a:r>
              <a:rPr lang="ru-RU" b="1" dirty="0" smtClean="0">
                <a:solidFill>
                  <a:srgbClr val="334A8D"/>
                </a:solidFill>
              </a:rPr>
              <a:t>мотивация и др.)</a:t>
            </a:r>
            <a:endParaRPr lang="ru-RU" b="1" dirty="0">
              <a:solidFill>
                <a:srgbClr val="334A8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4401" y="335844"/>
            <a:ext cx="35636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21 </a:t>
            </a:r>
            <a:r>
              <a:rPr lang="ru-RU" b="1" dirty="0">
                <a:solidFill>
                  <a:srgbClr val="334A8D"/>
                </a:solidFill>
              </a:rPr>
              <a:t>обращение за профессиональной помощью в 2024-2025 годах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33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35 </a:t>
            </a:r>
            <a:r>
              <a:rPr lang="ru-RU" b="1" dirty="0">
                <a:solidFill>
                  <a:srgbClr val="334A8D"/>
                </a:solidFill>
              </a:rPr>
              <a:t>обращений за профессиональной помощью в 2024-2025 годах  </a:t>
            </a:r>
            <a:r>
              <a:rPr lang="ru-RU" b="1" dirty="0" smtClean="0">
                <a:solidFill>
                  <a:srgbClr val="334A8D"/>
                </a:solidFill>
              </a:rPr>
              <a:t/>
            </a:r>
            <a:br>
              <a:rPr lang="ru-RU" b="1" dirty="0" smtClean="0">
                <a:solidFill>
                  <a:srgbClr val="334A8D"/>
                </a:solidFill>
              </a:rPr>
            </a:br>
            <a:endParaRPr lang="ru-RU" b="1" dirty="0">
              <a:solidFill>
                <a:srgbClr val="33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4A8D"/>
                </a:solidFill>
              </a:rPr>
              <a:t>12 обращений за профессиональной помощью в 2024-2025 годах  </a:t>
            </a:r>
            <a:r>
              <a:rPr lang="ru-RU" dirty="0" smtClean="0">
                <a:solidFill>
                  <a:srgbClr val="334A8D"/>
                </a:solidFill>
              </a:rPr>
              <a:t/>
            </a:r>
            <a:br>
              <a:rPr lang="ru-RU" dirty="0" smtClean="0">
                <a:solidFill>
                  <a:srgbClr val="334A8D"/>
                </a:solidFill>
              </a:rPr>
            </a:br>
            <a:endParaRPr lang="ru-RU" dirty="0">
              <a:solidFill>
                <a:srgbClr val="33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26 </a:t>
            </a:r>
            <a:r>
              <a:rPr lang="ru-RU" b="1" dirty="0">
                <a:solidFill>
                  <a:srgbClr val="334A8D"/>
                </a:solidFill>
              </a:rPr>
              <a:t>обращений за профессиональной помощью в 2024-2025 годах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33 </a:t>
            </a:r>
            <a:r>
              <a:rPr lang="ru-RU" b="1" dirty="0">
                <a:solidFill>
                  <a:srgbClr val="334A8D"/>
                </a:solidFill>
              </a:rPr>
              <a:t>обращения за профессиональной помощью в 2024-2025 годах </a:t>
            </a:r>
            <a:r>
              <a:rPr lang="ru-RU" dirty="0" smtClean="0">
                <a:solidFill>
                  <a:srgbClr val="334A8D"/>
                </a:solidFill>
              </a:rPr>
              <a:t/>
            </a:r>
            <a:br>
              <a:rPr lang="ru-RU" dirty="0" smtClean="0">
                <a:solidFill>
                  <a:srgbClr val="334A8D"/>
                </a:solidFill>
              </a:rPr>
            </a:br>
            <a:r>
              <a:rPr lang="ru-RU" dirty="0" smtClean="0">
                <a:solidFill>
                  <a:srgbClr val="334A8D"/>
                </a:solidFill>
              </a:rPr>
              <a:t> </a:t>
            </a:r>
            <a:endParaRPr lang="ru-RU" dirty="0">
              <a:solidFill>
                <a:srgbClr val="334A8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</a:rPr>
              <a:t>16 </a:t>
            </a:r>
            <a:r>
              <a:rPr lang="ru-RU" b="1" dirty="0">
                <a:solidFill>
                  <a:srgbClr val="334A8D"/>
                </a:solidFill>
              </a:rPr>
              <a:t>обращений за профессиональной помощью в </a:t>
            </a:r>
            <a:r>
              <a:rPr lang="ru-RU" b="1" dirty="0" smtClean="0">
                <a:solidFill>
                  <a:srgbClr val="334A8D"/>
                </a:solidFill>
              </a:rPr>
              <a:t>2024-2025 </a:t>
            </a:r>
            <a:r>
              <a:rPr lang="ru-RU" b="1" dirty="0">
                <a:solidFill>
                  <a:srgbClr val="334A8D"/>
                </a:solidFill>
              </a:rPr>
              <a:t>годах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12799" y="1483895"/>
            <a:ext cx="8639323" cy="0"/>
          </a:xfrm>
          <a:prstGeom prst="line">
            <a:avLst/>
          </a:prstGeom>
          <a:ln w="9525">
            <a:solidFill>
              <a:srgbClr val="334A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36232" y="2586809"/>
            <a:ext cx="8639323" cy="0"/>
          </a:xfrm>
          <a:prstGeom prst="line">
            <a:avLst/>
          </a:prstGeom>
          <a:ln w="9525">
            <a:solidFill>
              <a:srgbClr val="334A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04873" y="3689684"/>
            <a:ext cx="8639323" cy="0"/>
          </a:xfrm>
          <a:prstGeom prst="line">
            <a:avLst/>
          </a:prstGeom>
          <a:ln w="9525">
            <a:solidFill>
              <a:srgbClr val="334A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12799" y="4523874"/>
            <a:ext cx="8639323" cy="0"/>
          </a:xfrm>
          <a:prstGeom prst="line">
            <a:avLst/>
          </a:prstGeom>
          <a:ln w="9525">
            <a:solidFill>
              <a:srgbClr val="334A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73515" y="5630779"/>
            <a:ext cx="8639323" cy="0"/>
          </a:xfrm>
          <a:prstGeom prst="line">
            <a:avLst/>
          </a:prstGeom>
          <a:ln w="9525">
            <a:solidFill>
              <a:srgbClr val="334A8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450" y="3418839"/>
            <a:ext cx="2500630" cy="599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00531" y="0"/>
            <a:ext cx="10934469" cy="6858000"/>
          </a:xfrm>
          <a:custGeom>
            <a:avLst/>
            <a:gdLst>
              <a:gd name="connsiteX0" fmla="*/ 0 w 10924309"/>
              <a:gd name="connsiteY0" fmla="*/ 1143023 h 6858000"/>
              <a:gd name="connsiteX1" fmla="*/ 1143023 w 10924309"/>
              <a:gd name="connsiteY1" fmla="*/ 0 h 6858000"/>
              <a:gd name="connsiteX2" fmla="*/ 9781286 w 10924309"/>
              <a:gd name="connsiteY2" fmla="*/ 0 h 6858000"/>
              <a:gd name="connsiteX3" fmla="*/ 10924309 w 10924309"/>
              <a:gd name="connsiteY3" fmla="*/ 1143023 h 6858000"/>
              <a:gd name="connsiteX4" fmla="*/ 10924309 w 10924309"/>
              <a:gd name="connsiteY4" fmla="*/ 5714977 h 6858000"/>
              <a:gd name="connsiteX5" fmla="*/ 9781286 w 10924309"/>
              <a:gd name="connsiteY5" fmla="*/ 6858000 h 6858000"/>
              <a:gd name="connsiteX6" fmla="*/ 1143023 w 10924309"/>
              <a:gd name="connsiteY6" fmla="*/ 6858000 h 6858000"/>
              <a:gd name="connsiteX7" fmla="*/ 0 w 10924309"/>
              <a:gd name="connsiteY7" fmla="*/ 5714977 h 6858000"/>
              <a:gd name="connsiteX8" fmla="*/ 0 w 10924309"/>
              <a:gd name="connsiteY8" fmla="*/ 1143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10160 w 10934469"/>
              <a:gd name="connsiteY7" fmla="*/ 5714977 h 6858000"/>
              <a:gd name="connsiteX8" fmla="*/ 0 w 10934469"/>
              <a:gd name="connsiteY8" fmla="*/ 635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0 w 10934469"/>
              <a:gd name="connsiteY7" fmla="*/ 6131537 h 6858000"/>
              <a:gd name="connsiteX8" fmla="*/ 0 w 10934469"/>
              <a:gd name="connsiteY8" fmla="*/ 635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4469" h="6858000">
                <a:moveTo>
                  <a:pt x="0" y="635023"/>
                </a:moveTo>
                <a:cubicBezTo>
                  <a:pt x="0" y="3749"/>
                  <a:pt x="521909" y="0"/>
                  <a:pt x="1153183" y="0"/>
                </a:cubicBezTo>
                <a:lnTo>
                  <a:pt x="9791446" y="0"/>
                </a:lnTo>
                <a:cubicBezTo>
                  <a:pt x="10422720" y="0"/>
                  <a:pt x="10934469" y="511749"/>
                  <a:pt x="10934469" y="1143023"/>
                </a:cubicBezTo>
                <a:lnTo>
                  <a:pt x="10934469" y="5714977"/>
                </a:lnTo>
                <a:cubicBezTo>
                  <a:pt x="10934469" y="6346251"/>
                  <a:pt x="10422720" y="6858000"/>
                  <a:pt x="9791446" y="6858000"/>
                </a:cubicBezTo>
                <a:lnTo>
                  <a:pt x="1153183" y="6858000"/>
                </a:lnTo>
                <a:cubicBezTo>
                  <a:pt x="521909" y="6858000"/>
                  <a:pt x="0" y="6762811"/>
                  <a:pt x="0" y="6131537"/>
                </a:cubicBezTo>
                <a:lnTo>
                  <a:pt x="0" y="635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" y="1345629"/>
            <a:ext cx="2239241" cy="4166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организации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сопровождении</a:t>
            </a:r>
          </a:p>
          <a:p>
            <a:endParaRPr lang="ru-RU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проблем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Республики Крым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09967" y="1460521"/>
            <a:ext cx="3190875" cy="25146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35781" y="1413509"/>
            <a:ext cx="3181350" cy="46101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09968" y="900179"/>
            <a:ext cx="3190875" cy="559177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ПЕРВАЯ ГРУППА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26256" y="900178"/>
            <a:ext cx="3190875" cy="559177"/>
          </a:xfrm>
          <a:prstGeom prst="roundRect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ВТОРАЯ ГРУППА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450" y="4228299"/>
            <a:ext cx="2500630" cy="599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00531" y="0"/>
            <a:ext cx="10934469" cy="6858000"/>
          </a:xfrm>
          <a:custGeom>
            <a:avLst/>
            <a:gdLst>
              <a:gd name="connsiteX0" fmla="*/ 0 w 10924309"/>
              <a:gd name="connsiteY0" fmla="*/ 1143023 h 6858000"/>
              <a:gd name="connsiteX1" fmla="*/ 1143023 w 10924309"/>
              <a:gd name="connsiteY1" fmla="*/ 0 h 6858000"/>
              <a:gd name="connsiteX2" fmla="*/ 9781286 w 10924309"/>
              <a:gd name="connsiteY2" fmla="*/ 0 h 6858000"/>
              <a:gd name="connsiteX3" fmla="*/ 10924309 w 10924309"/>
              <a:gd name="connsiteY3" fmla="*/ 1143023 h 6858000"/>
              <a:gd name="connsiteX4" fmla="*/ 10924309 w 10924309"/>
              <a:gd name="connsiteY4" fmla="*/ 5714977 h 6858000"/>
              <a:gd name="connsiteX5" fmla="*/ 9781286 w 10924309"/>
              <a:gd name="connsiteY5" fmla="*/ 6858000 h 6858000"/>
              <a:gd name="connsiteX6" fmla="*/ 1143023 w 10924309"/>
              <a:gd name="connsiteY6" fmla="*/ 6858000 h 6858000"/>
              <a:gd name="connsiteX7" fmla="*/ 0 w 10924309"/>
              <a:gd name="connsiteY7" fmla="*/ 5714977 h 6858000"/>
              <a:gd name="connsiteX8" fmla="*/ 0 w 10924309"/>
              <a:gd name="connsiteY8" fmla="*/ 1143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10160 w 10934469"/>
              <a:gd name="connsiteY7" fmla="*/ 5714977 h 6858000"/>
              <a:gd name="connsiteX8" fmla="*/ 0 w 10934469"/>
              <a:gd name="connsiteY8" fmla="*/ 635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0 w 10934469"/>
              <a:gd name="connsiteY7" fmla="*/ 6131537 h 6858000"/>
              <a:gd name="connsiteX8" fmla="*/ 0 w 10934469"/>
              <a:gd name="connsiteY8" fmla="*/ 635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4469" h="6858000">
                <a:moveTo>
                  <a:pt x="0" y="635023"/>
                </a:moveTo>
                <a:cubicBezTo>
                  <a:pt x="0" y="3749"/>
                  <a:pt x="521909" y="0"/>
                  <a:pt x="1153183" y="0"/>
                </a:cubicBezTo>
                <a:lnTo>
                  <a:pt x="9791446" y="0"/>
                </a:lnTo>
                <a:cubicBezTo>
                  <a:pt x="10422720" y="0"/>
                  <a:pt x="10934469" y="511749"/>
                  <a:pt x="10934469" y="1143023"/>
                </a:cubicBezTo>
                <a:lnTo>
                  <a:pt x="10934469" y="5714977"/>
                </a:lnTo>
                <a:cubicBezTo>
                  <a:pt x="10934469" y="6346251"/>
                  <a:pt x="10422720" y="6858000"/>
                  <a:pt x="9791446" y="6858000"/>
                </a:cubicBezTo>
                <a:lnTo>
                  <a:pt x="1153183" y="6858000"/>
                </a:lnTo>
                <a:cubicBezTo>
                  <a:pt x="521909" y="6858000"/>
                  <a:pt x="0" y="6762811"/>
                  <a:pt x="0" y="6131537"/>
                </a:cubicBezTo>
                <a:lnTo>
                  <a:pt x="0" y="635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" y="1345629"/>
            <a:ext cx="2239241" cy="4166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организации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сопровождении</a:t>
            </a:r>
          </a:p>
          <a:p>
            <a:endParaRPr lang="ru-RU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проблем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Республики Крым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26" y="2794000"/>
            <a:ext cx="5477741" cy="431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97492" y="781672"/>
            <a:ext cx="82394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334A8D"/>
                </a:solidFill>
                <a:effectLst/>
                <a:latin typeface="Arial Black" panose="020B0A04020102020204" pitchFamily="34" charset="0"/>
              </a:rPr>
              <a:t>ПРОБЛЕМЫ, СВЯЗАННЫЕ С ЛИЧНОСТНЫМИ ЗАТРУДНЕНИМИ СПЕЦИАЛИСТОВ</a:t>
            </a:r>
            <a:br>
              <a:rPr lang="ru-RU" sz="2000" b="1" dirty="0" smtClean="0">
                <a:solidFill>
                  <a:srgbClr val="334A8D"/>
                </a:solidFill>
                <a:effectLst/>
                <a:latin typeface="Arial Black" panose="020B0A04020102020204" pitchFamily="34" charset="0"/>
              </a:rPr>
            </a:br>
            <a:endParaRPr lang="ru-RU" sz="2000" dirty="0" smtClean="0">
              <a:effectLst/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Эмоциональное выгорание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Конфликт ролей и ожиданий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неудовлетворенность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Личностные кризисы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Этические дилеммы</a:t>
            </a:r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1450" y="5017105"/>
            <a:ext cx="2500630" cy="918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00531" y="0"/>
            <a:ext cx="10934469" cy="6858000"/>
          </a:xfrm>
          <a:custGeom>
            <a:avLst/>
            <a:gdLst>
              <a:gd name="connsiteX0" fmla="*/ 0 w 10924309"/>
              <a:gd name="connsiteY0" fmla="*/ 1143023 h 6858000"/>
              <a:gd name="connsiteX1" fmla="*/ 1143023 w 10924309"/>
              <a:gd name="connsiteY1" fmla="*/ 0 h 6858000"/>
              <a:gd name="connsiteX2" fmla="*/ 9781286 w 10924309"/>
              <a:gd name="connsiteY2" fmla="*/ 0 h 6858000"/>
              <a:gd name="connsiteX3" fmla="*/ 10924309 w 10924309"/>
              <a:gd name="connsiteY3" fmla="*/ 1143023 h 6858000"/>
              <a:gd name="connsiteX4" fmla="*/ 10924309 w 10924309"/>
              <a:gd name="connsiteY4" fmla="*/ 5714977 h 6858000"/>
              <a:gd name="connsiteX5" fmla="*/ 9781286 w 10924309"/>
              <a:gd name="connsiteY5" fmla="*/ 6858000 h 6858000"/>
              <a:gd name="connsiteX6" fmla="*/ 1143023 w 10924309"/>
              <a:gd name="connsiteY6" fmla="*/ 6858000 h 6858000"/>
              <a:gd name="connsiteX7" fmla="*/ 0 w 10924309"/>
              <a:gd name="connsiteY7" fmla="*/ 5714977 h 6858000"/>
              <a:gd name="connsiteX8" fmla="*/ 0 w 10924309"/>
              <a:gd name="connsiteY8" fmla="*/ 1143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10160 w 10934469"/>
              <a:gd name="connsiteY7" fmla="*/ 5714977 h 6858000"/>
              <a:gd name="connsiteX8" fmla="*/ 0 w 10934469"/>
              <a:gd name="connsiteY8" fmla="*/ 635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0 w 10934469"/>
              <a:gd name="connsiteY7" fmla="*/ 6131537 h 6858000"/>
              <a:gd name="connsiteX8" fmla="*/ 0 w 10934469"/>
              <a:gd name="connsiteY8" fmla="*/ 635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4469" h="6858000">
                <a:moveTo>
                  <a:pt x="0" y="635023"/>
                </a:moveTo>
                <a:cubicBezTo>
                  <a:pt x="0" y="3749"/>
                  <a:pt x="521909" y="0"/>
                  <a:pt x="1153183" y="0"/>
                </a:cubicBezTo>
                <a:lnTo>
                  <a:pt x="9791446" y="0"/>
                </a:lnTo>
                <a:cubicBezTo>
                  <a:pt x="10422720" y="0"/>
                  <a:pt x="10934469" y="511749"/>
                  <a:pt x="10934469" y="1143023"/>
                </a:cubicBezTo>
                <a:lnTo>
                  <a:pt x="10934469" y="5714977"/>
                </a:lnTo>
                <a:cubicBezTo>
                  <a:pt x="10934469" y="6346251"/>
                  <a:pt x="10422720" y="6858000"/>
                  <a:pt x="9791446" y="6858000"/>
                </a:cubicBezTo>
                <a:lnTo>
                  <a:pt x="1153183" y="6858000"/>
                </a:lnTo>
                <a:cubicBezTo>
                  <a:pt x="521909" y="6858000"/>
                  <a:pt x="0" y="6762811"/>
                  <a:pt x="0" y="6131537"/>
                </a:cubicBezTo>
                <a:lnTo>
                  <a:pt x="0" y="635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" y="1345629"/>
            <a:ext cx="2239241" cy="4166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организации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сопровождении</a:t>
            </a:r>
          </a:p>
          <a:p>
            <a:endParaRPr lang="ru-RU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проблем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Республики Крым</a:t>
            </a:r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1786" y="781773"/>
            <a:ext cx="58581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реализуемые Российским психологическим обществом </a:t>
            </a:r>
            <a:endParaRPr lang="ru-RU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реализуемые Министерством образования, науки и молодежи Республики Крым </a:t>
            </a:r>
          </a:p>
          <a:p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реализуемые Крымской республиканской </a:t>
            </a: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Общероссийского Профсоюза </a:t>
            </a: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реализуемые учреждениями высшего образования Республики Крым под патронатом Министерства образования, науки и молодежи Республики Крым и Крымской республиканской </a:t>
            </a: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 </a:t>
            </a:r>
            <a:r>
              <a:rPr lang="ru-RU" b="1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Общероссийского Профсоюза </a:t>
            </a: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педагогов-психологов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51" y="1173817"/>
            <a:ext cx="3409950" cy="4848225"/>
          </a:xfrm>
          <a:prstGeom prst="rect">
            <a:avLst/>
          </a:prstGeom>
          <a:effectLst>
            <a:outerShdw blurRad="533400" sx="93000" sy="93000" algn="ctr" rotWithShape="0">
              <a:srgbClr val="334A8D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6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00531" y="0"/>
            <a:ext cx="10934469" cy="6858000"/>
          </a:xfrm>
          <a:custGeom>
            <a:avLst/>
            <a:gdLst>
              <a:gd name="connsiteX0" fmla="*/ 0 w 10924309"/>
              <a:gd name="connsiteY0" fmla="*/ 1143023 h 6858000"/>
              <a:gd name="connsiteX1" fmla="*/ 1143023 w 10924309"/>
              <a:gd name="connsiteY1" fmla="*/ 0 h 6858000"/>
              <a:gd name="connsiteX2" fmla="*/ 9781286 w 10924309"/>
              <a:gd name="connsiteY2" fmla="*/ 0 h 6858000"/>
              <a:gd name="connsiteX3" fmla="*/ 10924309 w 10924309"/>
              <a:gd name="connsiteY3" fmla="*/ 1143023 h 6858000"/>
              <a:gd name="connsiteX4" fmla="*/ 10924309 w 10924309"/>
              <a:gd name="connsiteY4" fmla="*/ 5714977 h 6858000"/>
              <a:gd name="connsiteX5" fmla="*/ 9781286 w 10924309"/>
              <a:gd name="connsiteY5" fmla="*/ 6858000 h 6858000"/>
              <a:gd name="connsiteX6" fmla="*/ 1143023 w 10924309"/>
              <a:gd name="connsiteY6" fmla="*/ 6858000 h 6858000"/>
              <a:gd name="connsiteX7" fmla="*/ 0 w 10924309"/>
              <a:gd name="connsiteY7" fmla="*/ 5714977 h 6858000"/>
              <a:gd name="connsiteX8" fmla="*/ 0 w 10924309"/>
              <a:gd name="connsiteY8" fmla="*/ 1143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10160 w 10934469"/>
              <a:gd name="connsiteY7" fmla="*/ 5714977 h 6858000"/>
              <a:gd name="connsiteX8" fmla="*/ 0 w 10934469"/>
              <a:gd name="connsiteY8" fmla="*/ 635023 h 6858000"/>
              <a:gd name="connsiteX0" fmla="*/ 0 w 10934469"/>
              <a:gd name="connsiteY0" fmla="*/ 635023 h 6858000"/>
              <a:gd name="connsiteX1" fmla="*/ 1153183 w 10934469"/>
              <a:gd name="connsiteY1" fmla="*/ 0 h 6858000"/>
              <a:gd name="connsiteX2" fmla="*/ 9791446 w 10934469"/>
              <a:gd name="connsiteY2" fmla="*/ 0 h 6858000"/>
              <a:gd name="connsiteX3" fmla="*/ 10934469 w 10934469"/>
              <a:gd name="connsiteY3" fmla="*/ 1143023 h 6858000"/>
              <a:gd name="connsiteX4" fmla="*/ 10934469 w 10934469"/>
              <a:gd name="connsiteY4" fmla="*/ 5714977 h 6858000"/>
              <a:gd name="connsiteX5" fmla="*/ 9791446 w 10934469"/>
              <a:gd name="connsiteY5" fmla="*/ 6858000 h 6858000"/>
              <a:gd name="connsiteX6" fmla="*/ 1153183 w 10934469"/>
              <a:gd name="connsiteY6" fmla="*/ 6858000 h 6858000"/>
              <a:gd name="connsiteX7" fmla="*/ 0 w 10934469"/>
              <a:gd name="connsiteY7" fmla="*/ 6131537 h 6858000"/>
              <a:gd name="connsiteX8" fmla="*/ 0 w 10934469"/>
              <a:gd name="connsiteY8" fmla="*/ 635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4469" h="6858000">
                <a:moveTo>
                  <a:pt x="0" y="635023"/>
                </a:moveTo>
                <a:cubicBezTo>
                  <a:pt x="0" y="3749"/>
                  <a:pt x="521909" y="0"/>
                  <a:pt x="1153183" y="0"/>
                </a:cubicBezTo>
                <a:lnTo>
                  <a:pt x="9791446" y="0"/>
                </a:lnTo>
                <a:cubicBezTo>
                  <a:pt x="10422720" y="0"/>
                  <a:pt x="10934469" y="511749"/>
                  <a:pt x="10934469" y="1143023"/>
                </a:cubicBezTo>
                <a:lnTo>
                  <a:pt x="10934469" y="5714977"/>
                </a:lnTo>
                <a:cubicBezTo>
                  <a:pt x="10934469" y="6346251"/>
                  <a:pt x="10422720" y="6858000"/>
                  <a:pt x="9791446" y="6858000"/>
                </a:cubicBezTo>
                <a:lnTo>
                  <a:pt x="1153183" y="6858000"/>
                </a:lnTo>
                <a:cubicBezTo>
                  <a:pt x="521909" y="6858000"/>
                  <a:pt x="0" y="6762811"/>
                  <a:pt x="0" y="6131537"/>
                </a:cubicBezTo>
                <a:lnTo>
                  <a:pt x="0" y="635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334A8D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819366" y="5131375"/>
            <a:ext cx="3749040" cy="3698240"/>
          </a:xfrm>
          <a:prstGeom prst="ellipse">
            <a:avLst/>
          </a:prstGeom>
          <a:solidFill>
            <a:srgbClr val="334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50" y="5017104"/>
            <a:ext cx="2500630" cy="918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50" y="1345629"/>
            <a:ext cx="2239241" cy="4166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организации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сопровождении</a:t>
            </a:r>
          </a:p>
          <a:p>
            <a:endParaRPr lang="ru-RU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проблем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проблемы</a:t>
            </a:r>
          </a:p>
          <a:p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Республики Крым</a:t>
            </a:r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174" y="537666"/>
            <a:ext cx="6979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РЕСПУБЛИКАНСКАЯ ПСИХОЛОГИЧЕСКАЯ СЛУЖБА </a:t>
            </a:r>
          </a:p>
          <a:p>
            <a:pPr algn="ctr"/>
            <a:endParaRPr lang="ru-RU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образования, науки и молодежи Республики </a:t>
            </a: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</a:t>
            </a:r>
          </a:p>
          <a:p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психолог-педагог Министерства образования, науки и молодежи Республики </a:t>
            </a: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</a:t>
            </a:r>
          </a:p>
          <a:p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Внештатные психологи-педагоги управлений образования муниципального образования Республики </a:t>
            </a: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</a:t>
            </a:r>
          </a:p>
          <a:p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Педагоги-психологи образовательных учреждений Республики Крым </a:t>
            </a: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83610" y="1746203"/>
            <a:ext cx="0" cy="457200"/>
          </a:xfrm>
          <a:prstGeom prst="straightConnector1">
            <a:avLst/>
          </a:prstGeom>
          <a:ln>
            <a:solidFill>
              <a:srgbClr val="334A8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83610" y="2857088"/>
            <a:ext cx="0" cy="457200"/>
          </a:xfrm>
          <a:prstGeom prst="straightConnector1">
            <a:avLst/>
          </a:prstGeom>
          <a:ln>
            <a:solidFill>
              <a:srgbClr val="334A8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85789" y="3927796"/>
            <a:ext cx="0" cy="457200"/>
          </a:xfrm>
          <a:prstGeom prst="straightConnector1">
            <a:avLst/>
          </a:prstGeom>
          <a:ln>
            <a:solidFill>
              <a:srgbClr val="334A8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355" y1="46025" x2="24355" y2="46025"/>
                        <a14:foregroundMark x1="47935" y1="30265" x2="47935" y2="30265"/>
                        <a14:backgroundMark x1="26248" y1="42538" x2="26248" y2="42538"/>
                        <a14:backgroundMark x1="29260" y1="41980" x2="29260" y2="41980"/>
                        <a14:backgroundMark x1="31670" y1="39609" x2="31670" y2="39609"/>
                        <a14:backgroundMark x1="48881" y1="30962" x2="48881" y2="30962"/>
                        <a14:backgroundMark x1="47074" y1="30126" x2="47074" y2="30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071" y="4305300"/>
            <a:ext cx="4909821" cy="291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1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0480" y="1845439"/>
            <a:ext cx="703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проектно-аналитической сессии для разработки актуальной модели психологической службы Республики Крым и апробацию модели на инновационных площадках, обозначенных Министерством образования, науки и молодежи Республики Крым. </a:t>
            </a:r>
            <a:endParaRPr lang="ru-RU" b="1" dirty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334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Разработку положения о внештатном педагоге-психологе управления </a:t>
            </a:r>
            <a:r>
              <a:rPr lang="ru-RU" b="1" dirty="0" smtClean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b="1" dirty="0">
                <a:solidFill>
                  <a:srgbClr val="334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Республики Крым и паспорта компетенций указанного специалиста.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3310" y="1676108"/>
            <a:ext cx="7465060" cy="3383022"/>
          </a:xfrm>
          <a:prstGeom prst="roundRect">
            <a:avLst/>
          </a:prstGeom>
          <a:noFill/>
          <a:ln>
            <a:solidFill>
              <a:srgbClr val="334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334A8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405</Words>
  <Application>Microsoft Office PowerPoint</Application>
  <PresentationFormat>Широкоэкранный</PresentationFormat>
  <Paragraphs>139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Римский</dc:creator>
  <cp:lastModifiedBy>Проректор-1</cp:lastModifiedBy>
  <cp:revision>17</cp:revision>
  <dcterms:created xsi:type="dcterms:W3CDTF">2025-04-13T06:45:05Z</dcterms:created>
  <dcterms:modified xsi:type="dcterms:W3CDTF">2025-04-16T14:18:49Z</dcterms:modified>
</cp:coreProperties>
</file>